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BA0CE1-9344-4709-815B-76C5226C89B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BA0CE1-9344-4709-815B-76C5226C89B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BA0CE1-9344-4709-815B-76C5226C89B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BA0CE1-9344-4709-815B-76C5226C89B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BA0CE1-9344-4709-815B-76C5226C89B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BA0CE1-9344-4709-815B-76C5226C89B4}"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BA0CE1-9344-4709-815B-76C5226C89B4}" type="datetimeFigureOut">
              <a:rPr lang="en-US" smtClean="0"/>
              <a:pPr/>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BA0CE1-9344-4709-815B-76C5226C89B4}" type="datetimeFigureOut">
              <a:rPr lang="en-US" smtClean="0"/>
              <a:pPr/>
              <a:t>6/6/2011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A0CE1-9344-4709-815B-76C5226C89B4}"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BA0CE1-9344-4709-815B-76C5226C89B4}"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BA0CE1-9344-4709-815B-76C5226C89B4}"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42A70-7BBC-416C-AD17-D9D5BD549520}" type="slidenum">
              <a:rPr lang="en-US" smtClean="0"/>
              <a:pPr/>
              <a:t>‹#›</a:t>
            </a:fld>
            <a:endParaRPr lang="en-US"/>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BA0CE1-9344-4709-815B-76C5226C89B4}" type="datetimeFigureOut">
              <a:rPr lang="en-US" smtClean="0"/>
              <a:pPr/>
              <a:t>6/6/2011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42A70-7BBC-416C-AD17-D9D5BD5495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600200" y="457200"/>
            <a:ext cx="5562599" cy="1938992"/>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8800" b="1" cap="all" spc="0" dirty="0" smtClean="0">
                <a:ln w="38100">
                  <a:solidFill>
                    <a:schemeClr val="tx1">
                      <a:lumMod val="95000"/>
                      <a:lumOff val="5000"/>
                    </a:schemeClr>
                  </a:solidFill>
                </a:ln>
                <a:blipFill>
                  <a:blip r:embed="rId2"/>
                  <a:stretch>
                    <a:fillRect/>
                  </a:stretch>
                </a:blipFill>
                <a:effectLst>
                  <a:outerShdw blurRad="19685" dist="12700" dir="5400000" algn="tl" rotWithShape="0">
                    <a:schemeClr val="accent1">
                      <a:satMod val="130000"/>
                      <a:alpha val="60000"/>
                    </a:schemeClr>
                  </a:outerShdw>
                  <a:reflection blurRad="10000" stA="55000" endPos="48000" dist="500" dir="5400000" sy="-100000" algn="bl" rotWithShape="0"/>
                </a:effectLst>
              </a:rPr>
              <a:t>Oil Spills!</a:t>
            </a:r>
          </a:p>
          <a:p>
            <a:pPr algn="ctr"/>
            <a:r>
              <a:rPr lang="en-US" sz="2800" b="1" cap="all" dirty="0" smtClean="0">
                <a:ln w="38100">
                  <a:solidFill>
                    <a:schemeClr val="tx1">
                      <a:lumMod val="95000"/>
                      <a:lumOff val="5000"/>
                    </a:schemeClr>
                  </a:solidFill>
                </a:ln>
                <a:blipFill>
                  <a:blip r:embed="rId2"/>
                  <a:stretch>
                    <a:fillRect/>
                  </a:stretch>
                </a:blipFill>
                <a:effectLst>
                  <a:outerShdw blurRad="19685" dist="12700" dir="5400000" algn="tl" rotWithShape="0">
                    <a:schemeClr val="accent1">
                      <a:satMod val="130000"/>
                      <a:alpha val="60000"/>
                    </a:schemeClr>
                  </a:outerShdw>
                  <a:reflection blurRad="10000" stA="55000" endPos="48000" dist="500" dir="5400000" sy="-100000" algn="bl" rotWithShape="0"/>
                </a:effectLst>
              </a:rPr>
              <a:t>By: Sarah King</a:t>
            </a:r>
            <a:endParaRPr lang="en-US" sz="2800" b="1" cap="all" spc="0" dirty="0">
              <a:ln w="38100">
                <a:solidFill>
                  <a:schemeClr val="tx1">
                    <a:lumMod val="95000"/>
                    <a:lumOff val="5000"/>
                  </a:schemeClr>
                </a:solidFill>
              </a:ln>
              <a:blipFill>
                <a:blip r:embed="rId2"/>
                <a:stretch>
                  <a:fillRect/>
                </a:stretch>
              </a:blip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slow" advTm="5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 to oil after a spill?</a:t>
            </a:r>
            <a:endParaRPr lang="en-US" dirty="0"/>
          </a:p>
        </p:txBody>
      </p:sp>
      <p:sp>
        <p:nvSpPr>
          <p:cNvPr id="3" name="Content Placeholder 2"/>
          <p:cNvSpPr>
            <a:spLocks noGrp="1"/>
          </p:cNvSpPr>
          <p:nvPr>
            <p:ph idx="1"/>
          </p:nvPr>
        </p:nvSpPr>
        <p:spPr>
          <a:xfrm>
            <a:off x="533400" y="1143000"/>
            <a:ext cx="8229600" cy="1600200"/>
          </a:xfrm>
        </p:spPr>
        <p:txBody>
          <a:bodyPr/>
          <a:lstStyle/>
          <a:p>
            <a:pPr>
              <a:buNone/>
            </a:pPr>
            <a:r>
              <a:rPr lang="en-US" dirty="0" smtClean="0"/>
              <a:t>	When an oil spill occurs, the oil floats to the top of the water because the oil is less dense than the water.</a:t>
            </a:r>
            <a:endParaRPr lang="en-US" dirty="0"/>
          </a:p>
        </p:txBody>
      </p:sp>
      <p:sp>
        <p:nvSpPr>
          <p:cNvPr id="5" name="TextBox 4"/>
          <p:cNvSpPr txBox="1"/>
          <p:nvPr/>
        </p:nvSpPr>
        <p:spPr>
          <a:xfrm>
            <a:off x="990600" y="3276600"/>
            <a:ext cx="7391400" cy="2677656"/>
          </a:xfrm>
          <a:prstGeom prst="rect">
            <a:avLst/>
          </a:prstGeom>
          <a:noFill/>
        </p:spPr>
        <p:txBody>
          <a:bodyPr wrap="square" rtlCol="0">
            <a:spAutoFit/>
          </a:bodyPr>
          <a:lstStyle/>
          <a:p>
            <a:r>
              <a:rPr lang="en-US" sz="4000" dirty="0" smtClean="0"/>
              <a:t>Where does the Oil come from?</a:t>
            </a:r>
          </a:p>
          <a:p>
            <a:r>
              <a:rPr lang="en-US" sz="3200" dirty="0" smtClean="0"/>
              <a:t>The oil from and oil spill comes from underneath the Earth. It actually comes from underneath the layer of the Earth called the “mantle.”</a:t>
            </a:r>
            <a:endParaRPr lang="en-US" sz="3200" dirty="0"/>
          </a:p>
        </p:txBody>
      </p:sp>
    </p:spTree>
  </p:cSld>
  <p:clrMapOvr>
    <a:masterClrMapping/>
  </p:clrMapOvr>
  <p:transition spd="slow" advClick="0" advTm="1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edge">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How do oil spills occur?</a:t>
            </a:r>
            <a:endParaRPr lang="en-US" sz="6000" dirty="0"/>
          </a:p>
        </p:txBody>
      </p:sp>
      <p:sp>
        <p:nvSpPr>
          <p:cNvPr id="3" name="Content Placeholder 2"/>
          <p:cNvSpPr>
            <a:spLocks noGrp="1"/>
          </p:cNvSpPr>
          <p:nvPr>
            <p:ph idx="1"/>
          </p:nvPr>
        </p:nvSpPr>
        <p:spPr/>
        <p:txBody>
          <a:bodyPr>
            <a:normAutofit/>
          </a:bodyPr>
          <a:lstStyle/>
          <a:p>
            <a:pPr>
              <a:buNone/>
            </a:pPr>
            <a:r>
              <a:rPr lang="en-US" sz="3600" dirty="0" smtClean="0"/>
              <a:t>	Oil spills  could happen different ways… For example, in the BP oil spill a pipe that was under the water broke and let out all of the oil.</a:t>
            </a:r>
          </a:p>
          <a:p>
            <a:pPr>
              <a:buNone/>
            </a:pPr>
            <a:r>
              <a:rPr lang="en-US" sz="3600" dirty="0" smtClean="0"/>
              <a:t>	In the Exxon oil spill the ship that was carrying the oil ran into a iceberg and the oil flowed out of the ship.</a:t>
            </a:r>
            <a:endParaRPr lang="en-US" sz="3600" dirty="0"/>
          </a:p>
        </p:txBody>
      </p:sp>
    </p:spTree>
  </p:cSld>
  <p:clrMapOvr>
    <a:masterClrMapping/>
  </p:clrMapOvr>
  <p:transition spd="slow" advClick="0" advTm="140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3600" dirty="0" smtClean="0"/>
              <a:t>Clean up techniques:</a:t>
            </a:r>
            <a:endParaRPr lang="en-US" sz="3600" dirty="0"/>
          </a:p>
        </p:txBody>
      </p:sp>
      <p:sp>
        <p:nvSpPr>
          <p:cNvPr id="10" name="TextBox 9"/>
          <p:cNvSpPr txBox="1"/>
          <p:nvPr/>
        </p:nvSpPr>
        <p:spPr>
          <a:xfrm>
            <a:off x="228600" y="762000"/>
            <a:ext cx="8458200" cy="6494085"/>
          </a:xfrm>
          <a:prstGeom prst="rect">
            <a:avLst/>
          </a:prstGeom>
          <a:noFill/>
        </p:spPr>
        <p:txBody>
          <a:bodyPr wrap="square" rtlCol="0">
            <a:spAutoFit/>
          </a:bodyPr>
          <a:lstStyle/>
          <a:p>
            <a:r>
              <a:rPr lang="en-US" sz="2800" dirty="0" smtClean="0"/>
              <a:t>	We used a technique called the boom, </a:t>
            </a:r>
            <a:r>
              <a:rPr lang="en-US" sz="2800" dirty="0" smtClean="0"/>
              <a:t>it </a:t>
            </a:r>
            <a:r>
              <a:rPr lang="en-US" sz="2800" dirty="0" smtClean="0"/>
              <a:t>was similar to a piece of rope that we used to surround the oil and try to get it to one spot. It did not work very well.</a:t>
            </a:r>
          </a:p>
          <a:p>
            <a:r>
              <a:rPr lang="en-US" sz="2800" dirty="0" smtClean="0"/>
              <a:t>	Another thing we used were cotton balls, they were used as absorbers to soak up the oil, they also didn’t work very well, they soaked up mostly water.</a:t>
            </a:r>
          </a:p>
          <a:p>
            <a:r>
              <a:rPr lang="en-US" sz="2800" dirty="0" smtClean="0"/>
              <a:t>	Also, we used pipettes and they worked as skimmers, we sucked up the oil from the water, this method did work.</a:t>
            </a:r>
          </a:p>
          <a:p>
            <a:r>
              <a:rPr lang="en-US" sz="2800" dirty="0" smtClean="0"/>
              <a:t>	One other method we used to cleanup oil was using dish soap, mixing the water, oil, and dish soap together  made it easier for </a:t>
            </a:r>
            <a:r>
              <a:rPr lang="en-US" sz="2800" dirty="0" smtClean="0"/>
              <a:t>animals </a:t>
            </a:r>
            <a:r>
              <a:rPr lang="en-US" sz="2800" dirty="0" smtClean="0"/>
              <a:t>to swim through the water.</a:t>
            </a:r>
          </a:p>
          <a:p>
            <a:endParaRPr lang="en-US" sz="2600" dirty="0" smtClean="0"/>
          </a:p>
          <a:p>
            <a:endParaRPr lang="en-US" sz="2600" dirty="0"/>
          </a:p>
        </p:txBody>
      </p:sp>
    </p:spTree>
  </p:cSld>
  <p:clrMapOvr>
    <a:masterClrMapping/>
  </p:clrMapOvr>
  <p:transition spd="slow" advClick="0" advTm="22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plus(in)">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on animals from oil spills</a:t>
            </a:r>
            <a:endParaRPr lang="en-US" dirty="0"/>
          </a:p>
        </p:txBody>
      </p:sp>
      <p:pic>
        <p:nvPicPr>
          <p:cNvPr id="1026" name="Picture 2" descr="http://assets.dogtime.com/cel_asset/image/4cecb66e010619188500359e/max_300_080118-prestige-oil-spill-hmed-10a.hmedium.jpg"/>
          <p:cNvPicPr>
            <a:picLocks noChangeAspect="1" noChangeArrowheads="1"/>
          </p:cNvPicPr>
          <p:nvPr/>
        </p:nvPicPr>
        <p:blipFill>
          <a:blip r:embed="rId3" cstate="print"/>
          <a:srcRect/>
          <a:stretch>
            <a:fillRect/>
          </a:stretch>
        </p:blipFill>
        <p:spPr bwMode="auto">
          <a:xfrm rot="922576">
            <a:off x="5752655" y="1641682"/>
            <a:ext cx="2857500" cy="1819276"/>
          </a:xfrm>
          <a:prstGeom prst="rect">
            <a:avLst/>
          </a:prstGeom>
          <a:ln>
            <a:noFill/>
          </a:ln>
          <a:effectLst>
            <a:softEdge rad="112500"/>
          </a:effectLst>
        </p:spPr>
      </p:pic>
      <p:pic>
        <p:nvPicPr>
          <p:cNvPr id="1028" name="Picture 4" descr="http://www.evostc.state.ak.us/recovery/images/Slimbox/WLF_010.jpg"/>
          <p:cNvPicPr>
            <a:picLocks noChangeAspect="1" noChangeArrowheads="1"/>
          </p:cNvPicPr>
          <p:nvPr/>
        </p:nvPicPr>
        <p:blipFill>
          <a:blip r:embed="rId4" cstate="print"/>
          <a:srcRect/>
          <a:stretch>
            <a:fillRect/>
          </a:stretch>
        </p:blipFill>
        <p:spPr bwMode="auto">
          <a:xfrm rot="20719597">
            <a:off x="4260945" y="4056671"/>
            <a:ext cx="3433821" cy="2197646"/>
          </a:xfrm>
          <a:prstGeom prst="rect">
            <a:avLst/>
          </a:prstGeom>
          <a:ln>
            <a:noFill/>
          </a:ln>
          <a:effectLst>
            <a:softEdge rad="112500"/>
          </a:effectLst>
        </p:spPr>
      </p:pic>
      <p:sp>
        <p:nvSpPr>
          <p:cNvPr id="9" name="TextBox 8"/>
          <p:cNvSpPr txBox="1"/>
          <p:nvPr/>
        </p:nvSpPr>
        <p:spPr>
          <a:xfrm>
            <a:off x="457200" y="1219200"/>
            <a:ext cx="3810000" cy="3477875"/>
          </a:xfrm>
          <a:prstGeom prst="rect">
            <a:avLst/>
          </a:prstGeom>
          <a:noFill/>
        </p:spPr>
        <p:txBody>
          <a:bodyPr wrap="square" rtlCol="0">
            <a:spAutoFit/>
          </a:bodyPr>
          <a:lstStyle/>
          <a:p>
            <a:r>
              <a:rPr lang="en-US" sz="2000" dirty="0" smtClean="0"/>
              <a:t>	Even though people spent many hours cleaning animals, not all of these animals lived. It made it hard for these animals to breathe and swim. </a:t>
            </a:r>
            <a:endParaRPr lang="en-US" sz="2000" dirty="0"/>
          </a:p>
          <a:p>
            <a:r>
              <a:rPr lang="en-US" sz="2000" dirty="0" smtClean="0"/>
              <a:t>	It is especially difficult for otters during oil spills.  They usually store heat in their thick pelt, but with the oil it made it hard to because  it didn’t allow the heat to be stored in the pelt.</a:t>
            </a:r>
          </a:p>
        </p:txBody>
      </p:sp>
      <p:pic>
        <p:nvPicPr>
          <p:cNvPr id="3" name="Picture 2" descr="http://3.bp.blogspot.com/-YndpiuneR1c/TY36KH63u_I/AAAAAAAAAPY/u4hQZEgmhcM/s1600/sea%2Bturtle.jpg"/>
          <p:cNvPicPr>
            <a:picLocks noChangeAspect="1" noChangeArrowheads="1"/>
          </p:cNvPicPr>
          <p:nvPr/>
        </p:nvPicPr>
        <p:blipFill>
          <a:blip r:embed="rId5" cstate="print"/>
          <a:srcRect/>
          <a:stretch>
            <a:fillRect/>
          </a:stretch>
        </p:blipFill>
        <p:spPr bwMode="auto">
          <a:xfrm rot="208257">
            <a:off x="1372577" y="5085008"/>
            <a:ext cx="2078596" cy="1558947"/>
          </a:xfrm>
          <a:prstGeom prst="rect">
            <a:avLst/>
          </a:prstGeom>
          <a:ln>
            <a:noFill/>
          </a:ln>
          <a:effectLst>
            <a:softEdge rad="112500"/>
          </a:effectLst>
        </p:spPr>
      </p:pic>
    </p:spTree>
  </p:cSld>
  <p:clrMapOvr>
    <a:masterClrMapping/>
  </p:clrMapOvr>
  <p:transition spd="slow" advClick="0" advTm="12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0" fill="hold"/>
                                        <p:tgtEl>
                                          <p:spTgt spid="9"/>
                                        </p:tgtEl>
                                        <p:attrNameLst>
                                          <p:attrName>ppt_x</p:attrName>
                                        </p:attrNameLst>
                                      </p:cBhvr>
                                      <p:tavLst>
                                        <p:tav tm="0">
                                          <p:val>
                                            <p:strVal val="#ppt_x"/>
                                          </p:val>
                                        </p:tav>
                                        <p:tav tm="100000">
                                          <p:val>
                                            <p:strVal val="#ppt_x"/>
                                          </p:val>
                                        </p:tav>
                                      </p:tavLst>
                                    </p:anim>
                                    <p:anim calcmode="lin" valueType="num">
                                      <p:cBhvr additive="base">
                                        <p:cTn id="13"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 calcmode="lin" valueType="num">
                                      <p:cBhvr additive="base">
                                        <p:cTn id="18" dur="500" fill="hold"/>
                                        <p:tgtEl>
                                          <p:spTgt spid="1026"/>
                                        </p:tgtEl>
                                        <p:attrNameLst>
                                          <p:attrName>ppt_x</p:attrName>
                                        </p:attrNameLst>
                                      </p:cBhvr>
                                      <p:tavLst>
                                        <p:tav tm="0">
                                          <p:val>
                                            <p:strVal val="#ppt_x"/>
                                          </p:val>
                                        </p:tav>
                                        <p:tav tm="100000">
                                          <p:val>
                                            <p:strVal val="#ppt_x"/>
                                          </p:val>
                                        </p:tav>
                                      </p:tavLst>
                                    </p:anim>
                                    <p:anim calcmode="lin" valueType="num">
                                      <p:cBhvr additive="base">
                                        <p:cTn id="19"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1028"/>
                                        </p:tgtEl>
                                        <p:attrNameLst>
                                          <p:attrName>style.visibility</p:attrName>
                                        </p:attrNameLst>
                                      </p:cBhvr>
                                      <p:to>
                                        <p:strVal val="visible"/>
                                      </p:to>
                                    </p:set>
                                    <p:anim calcmode="lin" valueType="num">
                                      <p:cBhvr>
                                        <p:cTn id="24" dur="500" fill="hold"/>
                                        <p:tgtEl>
                                          <p:spTgt spid="1028"/>
                                        </p:tgtEl>
                                        <p:attrNameLst>
                                          <p:attrName>ppt_w</p:attrName>
                                        </p:attrNameLst>
                                      </p:cBhvr>
                                      <p:tavLst>
                                        <p:tav tm="0">
                                          <p:val>
                                            <p:fltVal val="0"/>
                                          </p:val>
                                        </p:tav>
                                        <p:tav tm="100000">
                                          <p:val>
                                            <p:strVal val="#ppt_w"/>
                                          </p:val>
                                        </p:tav>
                                      </p:tavLst>
                                    </p:anim>
                                    <p:anim calcmode="lin" valueType="num">
                                      <p:cBhvr>
                                        <p:cTn id="25" dur="500" fill="hold"/>
                                        <p:tgtEl>
                                          <p:spTgt spid="1028"/>
                                        </p:tgtEl>
                                        <p:attrNameLst>
                                          <p:attrName>ppt_h</p:attrName>
                                        </p:attrNameLst>
                                      </p:cBhvr>
                                      <p:tavLst>
                                        <p:tav tm="0">
                                          <p:val>
                                            <p:fltVal val="0"/>
                                          </p:val>
                                        </p:tav>
                                        <p:tav tm="100000">
                                          <p:val>
                                            <p:strVal val="#ppt_h"/>
                                          </p:val>
                                        </p:tav>
                                      </p:tavLst>
                                    </p:anim>
                                    <p:animEffect transition="in" filter="fade">
                                      <p:cBhvr>
                                        <p:cTn id="26" dur="500"/>
                                        <p:tgtEl>
                                          <p:spTgt spid="1028"/>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diamond(in)">
                                      <p:cBhvr>
                                        <p:cTn id="3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65</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What happens to oil after a spill?</vt:lpstr>
      <vt:lpstr>How do oil spills occur?</vt:lpstr>
      <vt:lpstr>Clean up techniques:</vt:lpstr>
      <vt:lpstr>Effects on animals from oil spills</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13</cp:revision>
  <dcterms:created xsi:type="dcterms:W3CDTF">2011-06-01T17:13:17Z</dcterms:created>
  <dcterms:modified xsi:type="dcterms:W3CDTF">2011-06-06T12:55:23Z</dcterms:modified>
</cp:coreProperties>
</file>